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Proxima Nova"/>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ProximaNova-regular.fntdata"/><Relationship Id="rId21" Type="http://schemas.openxmlformats.org/officeDocument/2006/relationships/slide" Target="slides/slide15.xml"/><Relationship Id="rId24" Type="http://schemas.openxmlformats.org/officeDocument/2006/relationships/font" Target="fonts/ProximaNova-italic.fntdata"/><Relationship Id="rId23" Type="http://schemas.openxmlformats.org/officeDocument/2006/relationships/font" Target="fonts/ProximaNova-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5"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5414fda971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5414fda971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5414fda971_0_5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5414fda97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5414fda971_0_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5414fda971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5414fda971_0_7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5414fda971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5414fda971_0_6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5414fda97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5414fda97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5414fda97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cb9a3abeb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cb9a3abe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5414fda97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5414fda97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5414fda97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5414fda97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5414fda971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5414fda971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5414fda97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5414fda97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IBM Applied Data Science Capstone</a:t>
            </a:r>
            <a:endParaRPr sz="6000"/>
          </a:p>
        </p:txBody>
      </p:sp>
      <p:cxnSp>
        <p:nvCxnSpPr>
          <p:cNvPr id="106" name="Google Shape;106;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Bakeries In Each Cluster</a:t>
            </a:r>
            <a:endParaRPr sz="3600"/>
          </a:p>
        </p:txBody>
      </p:sp>
      <p:pic>
        <p:nvPicPr>
          <p:cNvPr id="163" name="Google Shape;163;p34"/>
          <p:cNvPicPr preferRelativeResize="0"/>
          <p:nvPr/>
        </p:nvPicPr>
        <p:blipFill>
          <a:blip r:embed="rId3">
            <a:alphaModFix/>
          </a:blip>
          <a:stretch>
            <a:fillRect/>
          </a:stretch>
        </p:blipFill>
        <p:spPr>
          <a:xfrm>
            <a:off x="2495550" y="1426300"/>
            <a:ext cx="4152900" cy="2962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5"/>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169" name="Google Shape;169;p35"/>
          <p:cNvSpPr txBox="1"/>
          <p:nvPr>
            <p:ph idx="2" type="body"/>
          </p:nvPr>
        </p:nvSpPr>
        <p:spPr>
          <a:xfrm>
            <a:off x="4939500" y="995450"/>
            <a:ext cx="3837000" cy="342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Cafe is the most popular venue in for clusters</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Based on the map computed, it seems location </a:t>
            </a:r>
            <a:r>
              <a:rPr lang="en"/>
              <a:t>affects</a:t>
            </a:r>
            <a:r>
              <a:rPr lang="en"/>
              <a:t> the venues in suburbs</a:t>
            </a:r>
            <a:endParaRPr/>
          </a:p>
          <a:p>
            <a:pPr indent="0" lvl="0" marL="0" rtl="0" algn="l">
              <a:spcBef>
                <a:spcPts val="1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6"/>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175" name="Google Shape;175;p36"/>
          <p:cNvSpPr txBox="1"/>
          <p:nvPr>
            <p:ph idx="2" type="body"/>
          </p:nvPr>
        </p:nvSpPr>
        <p:spPr>
          <a:xfrm>
            <a:off x="4939500" y="995450"/>
            <a:ext cx="3837000" cy="342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Cluster 0: has the lowest competition in bakery business compared to the other clusters. Retail businesses and the train station are among the most common in the area, while bakery is not in the top 10.</a:t>
            </a:r>
            <a:endParaRPr/>
          </a:p>
          <a:p>
            <a:pPr indent="0" lvl="0" marL="0" rtl="0" algn="l">
              <a:spcBef>
                <a:spcPts val="1600"/>
              </a:spcBef>
              <a:spcAft>
                <a:spcPts val="0"/>
              </a:spcAft>
              <a:buNone/>
            </a:pPr>
            <a:r>
              <a:rPr lang="en"/>
              <a:t>- Cluster 1: Bakery is the 4th most common venue in this area although the percentage of bakery is relatively low. Suburbs of this cluster are distributed around CBD.</a:t>
            </a:r>
            <a:endParaRPr/>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7"/>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181" name="Google Shape;181;p37"/>
          <p:cNvSpPr txBox="1"/>
          <p:nvPr>
            <p:ph idx="2" type="body"/>
          </p:nvPr>
        </p:nvSpPr>
        <p:spPr>
          <a:xfrm>
            <a:off x="4939500" y="995450"/>
            <a:ext cx="3837000" cy="342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Cluster 2: Has the highest competition in bakery business. Bakery is the 4th most common venue in this cluster. Due to the competition, it might be unwise to open a new bakery in this area.</a:t>
            </a:r>
            <a:endParaRPr/>
          </a:p>
          <a:p>
            <a:pPr indent="0" lvl="0" marL="0" rtl="0" algn="l">
              <a:spcBef>
                <a:spcPts val="1600"/>
              </a:spcBef>
              <a:spcAft>
                <a:spcPts val="0"/>
              </a:spcAft>
              <a:buNone/>
            </a:pPr>
            <a:r>
              <a:rPr lang="en"/>
              <a:t>- Cluster 3: Similarly to Cluster 1, bakery is among the most common venues although the competition is relatively low. Most suburbs in this cluster are distributed around CBD</a:t>
            </a:r>
            <a:endParaRPr/>
          </a:p>
          <a:p>
            <a:pPr indent="0" lvl="0" marL="0" rtl="0" algn="l">
              <a:spcBef>
                <a:spcPts val="16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8"/>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187" name="Google Shape;187;p38"/>
          <p:cNvSpPr txBox="1"/>
          <p:nvPr>
            <p:ph idx="2" type="body"/>
          </p:nvPr>
        </p:nvSpPr>
        <p:spPr>
          <a:xfrm>
            <a:off x="4939500" y="995450"/>
            <a:ext cx="3837000" cy="342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-Cluster 4: The majority of the most common venues in this clusters are food service and the competition for bakery is relatively low</a:t>
            </a:r>
            <a:endParaRPr/>
          </a:p>
          <a:p>
            <a:pPr indent="0" lvl="0" marL="0" rtl="0" algn="l">
              <a:spcBef>
                <a:spcPts val="1600"/>
              </a:spcBef>
              <a:spcAft>
                <a:spcPts val="1600"/>
              </a:spcAft>
              <a:buNone/>
            </a:pPr>
            <a:r>
              <a:rPr lang="en"/>
              <a:t>-Cluster 5: Bakery is the 4th most common venue in this area although the percentage of bakery is relatively low. Suburbs of this cluster are distributed around beaches and parks.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Conclusion</a:t>
            </a:r>
            <a:endParaRPr sz="3600"/>
          </a:p>
        </p:txBody>
      </p:sp>
      <p:sp>
        <p:nvSpPr>
          <p:cNvPr id="193" name="Google Shape;193;p39"/>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t>Based on the results, I would recommend to open a bakery in suburbs in cluster 0</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Introduction</a:t>
            </a:r>
            <a:endParaRPr sz="3600"/>
          </a:p>
        </p:txBody>
      </p:sp>
      <p:sp>
        <p:nvSpPr>
          <p:cNvPr id="112" name="Google Shape;112;p26"/>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t>Bakeries are a popular type of food service establishment, allowing people to express creativity while also serving a unique market. Starting bakery business presents many unique challenges. Just like the other business, bakery is a serious investment. This project presents deeper knowledge prior to opening bakery, and investigate similarities and differences between suburbs in Sydney</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7"/>
          <p:cNvSpPr txBox="1"/>
          <p:nvPr>
            <p:ph type="title"/>
          </p:nvPr>
        </p:nvSpPr>
        <p:spPr>
          <a:xfrm>
            <a:off x="265500" y="1816950"/>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Business Problem</a:t>
            </a:r>
            <a:endParaRPr/>
          </a:p>
        </p:txBody>
      </p:sp>
      <p:sp>
        <p:nvSpPr>
          <p:cNvPr id="118" name="Google Shape;118;p2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sz="2400"/>
              <a:t>This project answers the following question: Where is the best location to open a bakery in Sydney?</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Data</a:t>
            </a:r>
            <a:endParaRPr sz="3600"/>
          </a:p>
        </p:txBody>
      </p:sp>
      <p:sp>
        <p:nvSpPr>
          <p:cNvPr id="124" name="Google Shape;124;p28"/>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1. Suburbs in Sydney, Australia: https://www.kaggle.com/ssk27997/suburbs-in-sydney-australia , containing the list of suburbs in Sydney along with their latitude and longitude.</a:t>
            </a:r>
            <a:endParaRPr sz="2400"/>
          </a:p>
          <a:p>
            <a:pPr indent="0" lvl="0" marL="0" rtl="0" algn="l">
              <a:spcBef>
                <a:spcPts val="1600"/>
              </a:spcBef>
              <a:spcAft>
                <a:spcPts val="0"/>
              </a:spcAft>
              <a:buNone/>
            </a:pPr>
            <a:r>
              <a:rPr lang="en" sz="2400"/>
              <a:t>2. Foursquare Places API, used to search all venues in a suburb.</a:t>
            </a:r>
            <a:endParaRPr sz="2400"/>
          </a:p>
          <a:p>
            <a:pPr indent="0" lvl="0" marL="0" rtl="0" algn="l">
              <a:spcBef>
                <a:spcPts val="1600"/>
              </a:spcBef>
              <a:spcAft>
                <a:spcPts val="1600"/>
              </a:spcAft>
              <a:buNone/>
            </a:pPr>
            <a:r>
              <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9"/>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130" name="Google Shape;130;p2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 Explore the data</a:t>
            </a:r>
            <a:endParaRPr/>
          </a:p>
          <a:p>
            <a:pPr indent="0" lvl="0" marL="0" rtl="0" algn="l">
              <a:spcBef>
                <a:spcPts val="1600"/>
              </a:spcBef>
              <a:spcAft>
                <a:spcPts val="0"/>
              </a:spcAft>
              <a:buNone/>
            </a:pPr>
            <a:r>
              <a:rPr lang="en"/>
              <a:t>2. Use Foursquare Places API to obtain venue information from each suburb</a:t>
            </a:r>
            <a:endParaRPr/>
          </a:p>
          <a:p>
            <a:pPr indent="0" lvl="0" marL="0" rtl="0" algn="l">
              <a:spcBef>
                <a:spcPts val="1600"/>
              </a:spcBef>
              <a:spcAft>
                <a:spcPts val="0"/>
              </a:spcAft>
              <a:buNone/>
            </a:pPr>
            <a:r>
              <a:rPr lang="en"/>
              <a:t>3. Use K Means Clustering to cluster suburbs based on the similarity of venues</a:t>
            </a:r>
            <a:endParaRPr/>
          </a:p>
          <a:p>
            <a:pPr indent="0" lvl="0" marL="0" rtl="0" algn="l">
              <a:spcBef>
                <a:spcPts val="1600"/>
              </a:spcBef>
              <a:spcAft>
                <a:spcPts val="0"/>
              </a:spcAft>
              <a:buNone/>
            </a:pPr>
            <a:r>
              <a:rPr lang="en"/>
              <a:t>4. Summarise clusters, and determine the best cluster to open a bakery</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Sydney Suburb</a:t>
            </a:r>
            <a:endParaRPr sz="3600"/>
          </a:p>
        </p:txBody>
      </p:sp>
      <p:sp>
        <p:nvSpPr>
          <p:cNvPr id="136" name="Google Shape;136;p30"/>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Using The Suburbs in Sydney dataset, we can map the location of the suburbs in Sydney on the map.</a:t>
            </a:r>
            <a:endParaRPr/>
          </a:p>
        </p:txBody>
      </p:sp>
      <p:pic>
        <p:nvPicPr>
          <p:cNvPr id="137" name="Google Shape;137;p30"/>
          <p:cNvPicPr preferRelativeResize="0"/>
          <p:nvPr/>
        </p:nvPicPr>
        <p:blipFill>
          <a:blip r:embed="rId3">
            <a:alphaModFix/>
          </a:blip>
          <a:stretch>
            <a:fillRect/>
          </a:stretch>
        </p:blipFill>
        <p:spPr>
          <a:xfrm>
            <a:off x="2653075" y="2143675"/>
            <a:ext cx="3837850" cy="2669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Venues</a:t>
            </a:r>
            <a:endParaRPr sz="3600"/>
          </a:p>
        </p:txBody>
      </p:sp>
      <p:sp>
        <p:nvSpPr>
          <p:cNvPr id="143" name="Google Shape;143;p31"/>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Using Foursquare Places API, we can obtain information on venues in the suburb</a:t>
            </a:r>
            <a:endParaRPr/>
          </a:p>
        </p:txBody>
      </p:sp>
      <p:pic>
        <p:nvPicPr>
          <p:cNvPr id="144" name="Google Shape;144;p31"/>
          <p:cNvPicPr preferRelativeResize="0"/>
          <p:nvPr/>
        </p:nvPicPr>
        <p:blipFill>
          <a:blip r:embed="rId3">
            <a:alphaModFix/>
          </a:blip>
          <a:stretch>
            <a:fillRect/>
          </a:stretch>
        </p:blipFill>
        <p:spPr>
          <a:xfrm>
            <a:off x="493163" y="2419724"/>
            <a:ext cx="8157674" cy="1389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Clustering</a:t>
            </a:r>
            <a:endParaRPr sz="3600"/>
          </a:p>
        </p:txBody>
      </p:sp>
      <p:sp>
        <p:nvSpPr>
          <p:cNvPr id="150" name="Google Shape;150;p32"/>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Create 6 clusters of suburbs based on venue similarities. This map shows the location of the clusters. Note that cluster 1 (Blue) and 3 (Purple) are located around the CBD area.</a:t>
            </a:r>
            <a:endParaRPr/>
          </a:p>
        </p:txBody>
      </p:sp>
      <p:pic>
        <p:nvPicPr>
          <p:cNvPr id="151" name="Google Shape;151;p32"/>
          <p:cNvPicPr preferRelativeResize="0"/>
          <p:nvPr/>
        </p:nvPicPr>
        <p:blipFill>
          <a:blip r:embed="rId3">
            <a:alphaModFix/>
          </a:blip>
          <a:stretch>
            <a:fillRect/>
          </a:stretch>
        </p:blipFill>
        <p:spPr>
          <a:xfrm>
            <a:off x="2520463" y="2130175"/>
            <a:ext cx="4103075" cy="2806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Cluster Top Venues</a:t>
            </a:r>
            <a:endParaRPr sz="3600"/>
          </a:p>
        </p:txBody>
      </p:sp>
      <p:pic>
        <p:nvPicPr>
          <p:cNvPr id="157" name="Google Shape;157;p33"/>
          <p:cNvPicPr preferRelativeResize="0"/>
          <p:nvPr/>
        </p:nvPicPr>
        <p:blipFill>
          <a:blip r:embed="rId3">
            <a:alphaModFix/>
          </a:blip>
          <a:stretch>
            <a:fillRect/>
          </a:stretch>
        </p:blipFill>
        <p:spPr>
          <a:xfrm>
            <a:off x="152400" y="1682450"/>
            <a:ext cx="8839200" cy="25539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